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71" r:id="rId5"/>
    <p:sldId id="259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60" r:id="rId15"/>
    <p:sldId id="261" r:id="rId16"/>
    <p:sldId id="262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경기천년제목 Light" panose="02020403020101020101" pitchFamily="18" charset="-127"/>
      <p:regular r:id="rId21"/>
    </p:embeddedFont>
    <p:embeddedFont>
      <p:font typeface="경기천년제목 Bold" panose="02020803020101020101" pitchFamily="18" charset="-127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EED"/>
    <a:srgbClr val="D72D5A"/>
    <a:srgbClr val="252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3680" autoAdjust="0"/>
  </p:normalViewPr>
  <p:slideViewPr>
    <p:cSldViewPr snapToGrid="0">
      <p:cViewPr varScale="1">
        <p:scale>
          <a:sx n="121" d="100"/>
          <a:sy n="121" d="100"/>
        </p:scale>
        <p:origin x="17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4082B1-ACD3-4AEB-8A15-6DE9E2DFB355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28EF1-5294-4FEE-8BDA-7F7CA376CE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257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반갑습니다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치아 분석 앱 </a:t>
            </a:r>
            <a:r>
              <a:rPr lang="en-US" altLang="ko-KR" dirty="0" smtClean="0"/>
              <a:t>14</a:t>
            </a:r>
            <a:r>
              <a:rPr lang="ko-KR" altLang="en-US" dirty="0" smtClean="0"/>
              <a:t>학번 이동건 </a:t>
            </a:r>
            <a:r>
              <a:rPr lang="ko-KR" altLang="en-US" dirty="0" err="1" smtClean="0"/>
              <a:t>발표시작하겠습니다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28EF1-5294-4FEE-8BDA-7F7CA376CE6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869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치아 분석 앱은 다음과 같은 목차로 진행됩니다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소개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과정과 사용법</a:t>
            </a:r>
            <a:r>
              <a:rPr lang="en-US" altLang="ko-KR" dirty="0" smtClean="0"/>
              <a:t>, </a:t>
            </a:r>
            <a:r>
              <a:rPr lang="ko-KR" altLang="en-US" dirty="0" smtClean="0"/>
              <a:t>데모 영상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질문 답변 순으로 진행하겠습니다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28EF1-5294-4FEE-8BDA-7F7CA376CE6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763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최근에 증명사진을 찍으면서</a:t>
            </a:r>
            <a:r>
              <a:rPr lang="ko-KR" altLang="en-US" baseline="0" dirty="0" smtClean="0"/>
              <a:t> </a:t>
            </a:r>
            <a:r>
              <a:rPr lang="ko-KR" altLang="en-US" dirty="0" smtClean="0"/>
              <a:t>치아가 보이게 웃는 사진이 더 좋은 인상을 줄 수 있다는 이야기를 듣고 나의 치아는 다른 사람들이 보았을 때 좋을 </a:t>
            </a:r>
            <a:r>
              <a:rPr lang="ko-KR" altLang="en-US" dirty="0" err="1" smtClean="0"/>
              <a:t>까에</a:t>
            </a:r>
            <a:r>
              <a:rPr lang="ko-KR" altLang="en-US" dirty="0" smtClean="0"/>
              <a:t> 대한 의문에서 시작된 프로젝트입니다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뒤에 보이는 강남 언니 </a:t>
            </a:r>
            <a:r>
              <a:rPr lang="ko-KR" altLang="en-US" dirty="0" err="1" smtClean="0"/>
              <a:t>어플처럼</a:t>
            </a:r>
            <a:r>
              <a:rPr lang="ko-KR" altLang="en-US" dirty="0" smtClean="0"/>
              <a:t> 실제</a:t>
            </a:r>
            <a:r>
              <a:rPr lang="ko-KR" altLang="en-US" baseline="0" dirty="0" smtClean="0"/>
              <a:t> 병원 전문가의 의견과 견적이 아니라 일정한 수치로 계산된 결과를 사용자에게 알려주고 컴퓨터가 보았을 때 괜찮은가 </a:t>
            </a:r>
            <a:r>
              <a:rPr lang="ko-KR" altLang="en-US" baseline="0" dirty="0" err="1" smtClean="0"/>
              <a:t>안괜찮은</a:t>
            </a:r>
            <a:r>
              <a:rPr lang="ko-KR" altLang="en-US" baseline="0" dirty="0" smtClean="0"/>
              <a:t> 가를 알려주는 </a:t>
            </a:r>
            <a:r>
              <a:rPr lang="ko-KR" altLang="en-US" baseline="0" dirty="0" err="1" smtClean="0"/>
              <a:t>어플을</a:t>
            </a:r>
            <a:r>
              <a:rPr lang="ko-KR" altLang="en-US" baseline="0" dirty="0" smtClean="0"/>
              <a:t> 만들어보자 생각하게 되었습니다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28EF1-5294-4FEE-8BDA-7F7CA376CE6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369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최근에 증명사진을 찍으면서</a:t>
            </a:r>
            <a:r>
              <a:rPr lang="ko-KR" altLang="en-US" baseline="0" dirty="0" smtClean="0"/>
              <a:t> </a:t>
            </a:r>
            <a:r>
              <a:rPr lang="ko-KR" altLang="en-US" dirty="0" smtClean="0"/>
              <a:t>치아가 보이게 웃는 사진이 더 좋은 인상을 줄 수 있다는 이야기를 듣고 나의 치아는 다른 사람들이 보았을 때 좋을 </a:t>
            </a:r>
            <a:r>
              <a:rPr lang="ko-KR" altLang="en-US" dirty="0" err="1" smtClean="0"/>
              <a:t>까에</a:t>
            </a:r>
            <a:r>
              <a:rPr lang="ko-KR" altLang="en-US" dirty="0" smtClean="0"/>
              <a:t> 대한 의문에서 시작된 프로젝트입니다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뒤에 보이는 강남 언니 </a:t>
            </a:r>
            <a:r>
              <a:rPr lang="ko-KR" altLang="en-US" dirty="0" err="1" smtClean="0"/>
              <a:t>어플처럼</a:t>
            </a:r>
            <a:r>
              <a:rPr lang="ko-KR" altLang="en-US" dirty="0" smtClean="0"/>
              <a:t> 실제</a:t>
            </a:r>
            <a:r>
              <a:rPr lang="ko-KR" altLang="en-US" baseline="0" dirty="0" smtClean="0"/>
              <a:t> 병원 전문가의 의견과 견적이 아니라 일정한 수치로 계산된 결과를 사용자에게 알려주고 컴퓨터가 보았을 때 괜찮은가 </a:t>
            </a:r>
            <a:r>
              <a:rPr lang="ko-KR" altLang="en-US" baseline="0" dirty="0" err="1" smtClean="0"/>
              <a:t>안괜찮은</a:t>
            </a:r>
            <a:r>
              <a:rPr lang="ko-KR" altLang="en-US" baseline="0" dirty="0" smtClean="0"/>
              <a:t> 가를 알려주는 </a:t>
            </a:r>
            <a:r>
              <a:rPr lang="ko-KR" altLang="en-US" baseline="0" dirty="0" err="1" smtClean="0"/>
              <a:t>어플을</a:t>
            </a:r>
            <a:r>
              <a:rPr lang="ko-KR" altLang="en-US" baseline="0" dirty="0" smtClean="0"/>
              <a:t> 만들어보자 생각하게 되었습니다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328EF1-5294-4FEE-8BDA-7F7CA376CE6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788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769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781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868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8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7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15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23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07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39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28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72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56C0A-E6F3-4E33-9C55-BCB1E2E7BA47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6042F-D6A5-4757-8ACF-89AA717176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435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2804570" y="1407987"/>
            <a:ext cx="6988856" cy="4076700"/>
            <a:chOff x="3197332" y="1407987"/>
            <a:chExt cx="6988856" cy="4076700"/>
          </a:xfrm>
        </p:grpSpPr>
        <p:grpSp>
          <p:nvGrpSpPr>
            <p:cNvPr id="9" name="그룹 8"/>
            <p:cNvGrpSpPr/>
            <p:nvPr/>
          </p:nvGrpSpPr>
          <p:grpSpPr>
            <a:xfrm>
              <a:off x="3197332" y="1407987"/>
              <a:ext cx="6988856" cy="4076700"/>
              <a:chOff x="3197332" y="1407987"/>
              <a:chExt cx="6988856" cy="4076700"/>
            </a:xfrm>
          </p:grpSpPr>
          <p:pic>
            <p:nvPicPr>
              <p:cNvPr id="7" name="그림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66638" y="1407987"/>
                <a:ext cx="4019550" cy="4076700"/>
              </a:xfrm>
              <a:prstGeom prst="rect">
                <a:avLst/>
              </a:prstGeom>
            </p:spPr>
          </p:pic>
          <p:sp>
            <p:nvSpPr>
              <p:cNvPr id="6" name="직사각형 5"/>
              <p:cNvSpPr/>
              <p:nvPr/>
            </p:nvSpPr>
            <p:spPr>
              <a:xfrm>
                <a:off x="3197332" y="2657667"/>
                <a:ext cx="3927624" cy="15773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6000" dirty="0" smtClean="0">
                    <a:solidFill>
                      <a:srgbClr val="D72D5A"/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치아 분석 앱</a:t>
                </a:r>
                <a:endParaRPr lang="ko-KR" altLang="en-US" sz="6000" dirty="0">
                  <a:solidFill>
                    <a:srgbClr val="D72D5A"/>
                  </a:solidFill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sp>
          <p:nvSpPr>
            <p:cNvPr id="8" name="직사각형 7"/>
            <p:cNvSpPr/>
            <p:nvPr/>
          </p:nvSpPr>
          <p:spPr>
            <a:xfrm>
              <a:off x="3197332" y="4235007"/>
              <a:ext cx="1853348" cy="59239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rgbClr val="ECEEED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군</a:t>
              </a:r>
              <a:r>
                <a:rPr lang="ko-KR" altLang="en-US" sz="1400" dirty="0" smtClean="0">
                  <a:solidFill>
                    <a:srgbClr val="ECEEED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산대학교 </a:t>
              </a:r>
              <a:r>
                <a:rPr lang="en-US" altLang="ko-KR" sz="1400" dirty="0" smtClean="0">
                  <a:solidFill>
                    <a:srgbClr val="ECEEED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Info Lab.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626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과정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r="586"/>
          <a:stretch/>
        </p:blipFill>
        <p:spPr>
          <a:xfrm>
            <a:off x="617971" y="2534195"/>
            <a:ext cx="2027873" cy="389356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4634" y="2812589"/>
            <a:ext cx="1948594" cy="3457799"/>
          </a:xfrm>
          <a:prstGeom prst="rect">
            <a:avLst/>
          </a:prstGeom>
          <a:ln>
            <a:solidFill>
              <a:srgbClr val="ECEEED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6244" y="2807809"/>
            <a:ext cx="1960477" cy="3457799"/>
          </a:xfrm>
          <a:prstGeom prst="rect">
            <a:avLst/>
          </a:prstGeom>
          <a:ln>
            <a:solidFill>
              <a:srgbClr val="ECEEED"/>
            </a:solidFill>
          </a:ln>
        </p:spPr>
      </p:pic>
      <p:sp>
        <p:nvSpPr>
          <p:cNvPr id="14" name="직사각형 13"/>
          <p:cNvSpPr/>
          <p:nvPr/>
        </p:nvSpPr>
        <p:spPr>
          <a:xfrm>
            <a:off x="2955021" y="18842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1. </a:t>
            </a:r>
            <a:r>
              <a:rPr kumimoji="0" lang="en-US" altLang="ko-KR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activity_main</a:t>
            </a:r>
            <a:endParaRPr kumimoji="0" lang="ko-KR" altLang="en-US" sz="3200" b="0" i="0" u="none" strike="noStrike" kern="1200" cap="none" spc="0" normalizeH="0" baseline="0" noProof="0" dirty="0" smtClean="0">
              <a:ln>
                <a:noFill/>
              </a:ln>
              <a:solidFill>
                <a:srgbClr val="ECEEED"/>
              </a:solidFill>
              <a:effectLst/>
              <a:uLnTx/>
              <a:uFillTx/>
              <a:latin typeface="경기천년제목 Light" panose="02020403020101020101" pitchFamily="18" charset="-127"/>
              <a:ea typeface="경기천년제목 Light" panose="02020403020101020101" pitchFamily="18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072573" y="188186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. result.xml</a:t>
            </a:r>
            <a:endParaRPr kumimoji="0" lang="ko-KR" altLang="en-US" sz="3200" b="0" i="0" u="none" strike="noStrike" kern="1200" cap="none" spc="0" normalizeH="0" baseline="0" noProof="0" dirty="0" smtClean="0">
              <a:ln>
                <a:noFill/>
              </a:ln>
              <a:solidFill>
                <a:srgbClr val="ECEEED"/>
              </a:solidFill>
              <a:effectLst/>
              <a:uLnTx/>
              <a:uFillTx/>
              <a:latin typeface="경기천년제목 Light" panose="02020403020101020101" pitchFamily="18" charset="-127"/>
              <a:ea typeface="경기천년제목 Light" panose="02020403020101020101" pitchFamily="18" charset="-127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3628" y="2807809"/>
            <a:ext cx="1962189" cy="3457799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8970122" y="188186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3.loading.xml</a:t>
            </a:r>
            <a:endParaRPr kumimoji="0" lang="ko-KR" altLang="en-US" sz="3200" b="0" i="0" u="none" strike="noStrike" kern="1200" cap="none" spc="0" normalizeH="0" baseline="0" noProof="0" dirty="0" smtClean="0">
              <a:ln>
                <a:noFill/>
              </a:ln>
              <a:solidFill>
                <a:srgbClr val="ECEEED"/>
              </a:solidFill>
              <a:effectLst/>
              <a:uLnTx/>
              <a:uFillTx/>
              <a:latin typeface="경기천년제목 Light" panose="02020403020101020101" pitchFamily="18" charset="-127"/>
              <a:ea typeface="경기천년제목 Light" panose="02020403020101020101" pitchFamily="18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</p:spTree>
    <p:extLst>
      <p:ext uri="{BB962C8B-B14F-4D97-AF65-F5344CB8AC3E}">
        <p14:creationId xmlns:p14="http://schemas.microsoft.com/office/powerpoint/2010/main" val="2798423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사용법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/>
          <p:cNvGrpSpPr/>
          <p:nvPr/>
        </p:nvGrpSpPr>
        <p:grpSpPr>
          <a:xfrm>
            <a:off x="2319260" y="1223986"/>
            <a:ext cx="7512568" cy="5221680"/>
            <a:chOff x="2279131" y="1323046"/>
            <a:chExt cx="7512568" cy="522168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2"/>
            <a:srcRect r="586"/>
            <a:stretch/>
          </p:blipFill>
          <p:spPr>
            <a:xfrm>
              <a:off x="2279131" y="1323046"/>
              <a:ext cx="2719589" cy="5221680"/>
            </a:xfrm>
            <a:prstGeom prst="rect">
              <a:avLst/>
            </a:prstGeom>
          </p:spPr>
        </p:pic>
        <p:sp>
          <p:nvSpPr>
            <p:cNvPr id="12" name="직사각형 11"/>
            <p:cNvSpPr/>
            <p:nvPr/>
          </p:nvSpPr>
          <p:spPr>
            <a:xfrm>
              <a:off x="2279131" y="2522220"/>
              <a:ext cx="2719589" cy="701040"/>
            </a:xfrm>
            <a:prstGeom prst="rect">
              <a:avLst/>
            </a:prstGeom>
            <a:solidFill>
              <a:srgbClr val="D72D5A">
                <a:alpha val="41000"/>
              </a:srgbClr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 smtClean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240028" y="2403746"/>
              <a:ext cx="3551671" cy="937988"/>
            </a:xfrm>
            <a:prstGeom prst="rect">
              <a:avLst/>
            </a:prstGeom>
            <a:solidFill>
              <a:srgbClr val="D72D5A"/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테스트 용 데모 이미지</a:t>
              </a:r>
              <a:endPara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279131" y="3299503"/>
              <a:ext cx="2719589" cy="1752557"/>
            </a:xfrm>
            <a:prstGeom prst="rect">
              <a:avLst/>
            </a:prstGeom>
            <a:solidFill>
              <a:srgbClr val="D72D5A">
                <a:alpha val="41000"/>
              </a:srgbClr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 smtClean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6240027" y="3751632"/>
              <a:ext cx="3551671" cy="937988"/>
            </a:xfrm>
            <a:prstGeom prst="rect">
              <a:avLst/>
            </a:prstGeom>
            <a:solidFill>
              <a:srgbClr val="D72D5A"/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사용자 갤러리 이미지나 사진을</a:t>
              </a:r>
              <a:endPara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endParaRPr>
            </a:p>
            <a:p>
              <a:pPr algn="ctr"/>
              <a:r>
                <a:rPr lang="ko-KR" altLang="en-US" dirty="0" smtClean="0"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이용하여 결과 확인</a:t>
              </a:r>
              <a:endPara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endParaRPr>
            </a:p>
          </p:txBody>
        </p:sp>
        <p:cxnSp>
          <p:nvCxnSpPr>
            <p:cNvPr id="18" name="직선 화살표 연결선 17"/>
            <p:cNvCxnSpPr/>
            <p:nvPr/>
          </p:nvCxnSpPr>
          <p:spPr>
            <a:xfrm>
              <a:off x="4800600" y="4220626"/>
              <a:ext cx="1676400" cy="0"/>
            </a:xfrm>
            <a:prstGeom prst="straightConnector1">
              <a:avLst/>
            </a:prstGeom>
            <a:ln>
              <a:solidFill>
                <a:srgbClr val="ECEEE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화살표 연결선 8"/>
            <p:cNvCxnSpPr/>
            <p:nvPr/>
          </p:nvCxnSpPr>
          <p:spPr>
            <a:xfrm>
              <a:off x="4800600" y="2872740"/>
              <a:ext cx="1676400" cy="0"/>
            </a:xfrm>
            <a:prstGeom prst="straightConnector1">
              <a:avLst/>
            </a:prstGeom>
            <a:ln>
              <a:solidFill>
                <a:srgbClr val="ECEEE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직사각형 13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</p:spTree>
    <p:extLst>
      <p:ext uri="{BB962C8B-B14F-4D97-AF65-F5344CB8AC3E}">
        <p14:creationId xmlns:p14="http://schemas.microsoft.com/office/powerpoint/2010/main" val="372084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사용법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2240973" y="1380806"/>
            <a:ext cx="7997534" cy="4944862"/>
            <a:chOff x="2279073" y="1373879"/>
            <a:chExt cx="7997534" cy="4944862"/>
          </a:xfrm>
        </p:grpSpPr>
        <p:sp>
          <p:nvSpPr>
            <p:cNvPr id="13" name="직사각형 12"/>
            <p:cNvSpPr/>
            <p:nvPr/>
          </p:nvSpPr>
          <p:spPr>
            <a:xfrm>
              <a:off x="6724936" y="3626941"/>
              <a:ext cx="3551671" cy="937988"/>
            </a:xfrm>
            <a:prstGeom prst="rect">
              <a:avLst/>
            </a:prstGeom>
            <a:solidFill>
              <a:srgbClr val="D72D5A"/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 Light" panose="02020403020101020101" pitchFamily="18" charset="-127"/>
                  <a:ea typeface="경기천년제목 Light" panose="02020403020101020101" pitchFamily="18" charset="-127"/>
                  <a:cs typeface="+mn-cs"/>
                </a:rPr>
                <a:t>요청시</a:t>
              </a: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 Light" panose="02020403020101020101" pitchFamily="18" charset="-127"/>
                  <a:ea typeface="경기천년제목 Light" panose="02020403020101020101" pitchFamily="18" charset="-127"/>
                  <a:cs typeface="+mn-cs"/>
                </a:rPr>
                <a:t> 다른 요청을 막기 위해 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 Light" panose="02020403020101020101" pitchFamily="18" charset="-127"/>
                  <a:ea typeface="경기천년제목 Light" panose="02020403020101020101" pitchFamily="18" charset="-127"/>
                  <a:cs typeface="+mn-cs"/>
                </a:rPr>
                <a:t>로딩 화면 표시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endParaRPr>
            </a:p>
          </p:txBody>
        </p:sp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81008" y="1373879"/>
              <a:ext cx="2565346" cy="4944862"/>
            </a:xfrm>
            <a:prstGeom prst="rect">
              <a:avLst/>
            </a:prstGeom>
          </p:spPr>
        </p:pic>
        <p:cxnSp>
          <p:nvCxnSpPr>
            <p:cNvPr id="15" name="직선 화살표 연결선 14"/>
            <p:cNvCxnSpPr/>
            <p:nvPr/>
          </p:nvCxnSpPr>
          <p:spPr>
            <a:xfrm>
              <a:off x="4897581" y="4019735"/>
              <a:ext cx="2008910" cy="0"/>
            </a:xfrm>
            <a:prstGeom prst="straightConnector1">
              <a:avLst/>
            </a:prstGeom>
            <a:ln>
              <a:solidFill>
                <a:srgbClr val="ECEEE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2279073" y="2475158"/>
              <a:ext cx="2824309" cy="2900406"/>
            </a:xfrm>
            <a:prstGeom prst="rect">
              <a:avLst/>
            </a:prstGeom>
            <a:solidFill>
              <a:srgbClr val="D72D5A">
                <a:alpha val="41000"/>
              </a:srgbClr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1" name="직사각형 10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</p:spTree>
    <p:extLst>
      <p:ext uri="{BB962C8B-B14F-4D97-AF65-F5344CB8AC3E}">
        <p14:creationId xmlns:p14="http://schemas.microsoft.com/office/powerpoint/2010/main" val="480697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사용법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/>
          <p:cNvGrpSpPr/>
          <p:nvPr/>
        </p:nvGrpSpPr>
        <p:grpSpPr>
          <a:xfrm>
            <a:off x="2200176" y="1380806"/>
            <a:ext cx="7916013" cy="5119667"/>
            <a:chOff x="2123976" y="1380806"/>
            <a:chExt cx="7916013" cy="5119667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3408" y="1380806"/>
              <a:ext cx="2673759" cy="5119667"/>
            </a:xfrm>
            <a:prstGeom prst="rect">
              <a:avLst/>
            </a:prstGeom>
          </p:spPr>
        </p:pic>
        <p:sp>
          <p:nvSpPr>
            <p:cNvPr id="11" name="직사각형 10"/>
            <p:cNvSpPr/>
            <p:nvPr/>
          </p:nvSpPr>
          <p:spPr>
            <a:xfrm>
              <a:off x="2123976" y="2490398"/>
              <a:ext cx="2832622" cy="2035882"/>
            </a:xfrm>
            <a:prstGeom prst="rect">
              <a:avLst/>
            </a:prstGeom>
            <a:solidFill>
              <a:srgbClr val="D72D5A">
                <a:alpha val="41000"/>
              </a:srgbClr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488318" y="2857321"/>
              <a:ext cx="3551671" cy="937988"/>
            </a:xfrm>
            <a:prstGeom prst="rect">
              <a:avLst/>
            </a:prstGeom>
            <a:solidFill>
              <a:srgbClr val="D72D5A"/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 Light" panose="02020403020101020101" pitchFamily="18" charset="-127"/>
                  <a:ea typeface="경기천년제목 Light" panose="02020403020101020101" pitchFamily="18" charset="-127"/>
                  <a:cs typeface="+mn-cs"/>
                </a:rPr>
                <a:t>어떤 치아가 식별되었는지 표시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endParaRPr>
            </a:p>
          </p:txBody>
        </p:sp>
        <p:cxnSp>
          <p:nvCxnSpPr>
            <p:cNvPr id="16" name="직선 화살표 연결선 15"/>
            <p:cNvCxnSpPr/>
            <p:nvPr/>
          </p:nvCxnSpPr>
          <p:spPr>
            <a:xfrm>
              <a:off x="4660963" y="3250115"/>
              <a:ext cx="2008910" cy="0"/>
            </a:xfrm>
            <a:prstGeom prst="straightConnector1">
              <a:avLst/>
            </a:prstGeom>
            <a:ln>
              <a:solidFill>
                <a:srgbClr val="ECEEE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/>
            <p:cNvSpPr/>
            <p:nvPr/>
          </p:nvSpPr>
          <p:spPr>
            <a:xfrm>
              <a:off x="2123976" y="4526280"/>
              <a:ext cx="2832622" cy="286970"/>
            </a:xfrm>
            <a:prstGeom prst="rect">
              <a:avLst/>
            </a:prstGeom>
            <a:solidFill>
              <a:srgbClr val="D72D5A">
                <a:alpha val="41000"/>
              </a:srgbClr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6488318" y="4086032"/>
              <a:ext cx="3551671" cy="937988"/>
            </a:xfrm>
            <a:prstGeom prst="rect">
              <a:avLst/>
            </a:prstGeom>
            <a:solidFill>
              <a:srgbClr val="D72D5A"/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 Light" panose="02020403020101020101" pitchFamily="18" charset="-127"/>
                  <a:ea typeface="경기천년제목 Light" panose="02020403020101020101" pitchFamily="18" charset="-127"/>
                  <a:cs typeface="+mn-cs"/>
                </a:rPr>
                <a:t>대략적인 치아 상태에 대한 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 Light" panose="02020403020101020101" pitchFamily="18" charset="-127"/>
                  <a:ea typeface="경기천년제목 Light" panose="02020403020101020101" pitchFamily="18" charset="-127"/>
                  <a:cs typeface="+mn-cs"/>
                </a:rPr>
                <a:t>결과를 표시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endParaRPr>
            </a:p>
          </p:txBody>
        </p:sp>
        <p:cxnSp>
          <p:nvCxnSpPr>
            <p:cNvPr id="19" name="직선 화살표 연결선 18"/>
            <p:cNvCxnSpPr/>
            <p:nvPr/>
          </p:nvCxnSpPr>
          <p:spPr>
            <a:xfrm>
              <a:off x="4660963" y="4675055"/>
              <a:ext cx="2008910" cy="0"/>
            </a:xfrm>
            <a:prstGeom prst="straightConnector1">
              <a:avLst/>
            </a:prstGeom>
            <a:ln>
              <a:solidFill>
                <a:srgbClr val="ECEEE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직사각형 20"/>
            <p:cNvSpPr/>
            <p:nvPr/>
          </p:nvSpPr>
          <p:spPr>
            <a:xfrm>
              <a:off x="2123976" y="5267832"/>
              <a:ext cx="2832622" cy="286970"/>
            </a:xfrm>
            <a:prstGeom prst="rect">
              <a:avLst/>
            </a:prstGeom>
            <a:solidFill>
              <a:srgbClr val="D72D5A">
                <a:alpha val="41000"/>
              </a:srgbClr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6488318" y="5161968"/>
              <a:ext cx="3551671" cy="937988"/>
            </a:xfrm>
            <a:prstGeom prst="rect">
              <a:avLst/>
            </a:prstGeom>
            <a:solidFill>
              <a:srgbClr val="D72D5A"/>
            </a:solidFill>
            <a:ln>
              <a:solidFill>
                <a:srgbClr val="ECEE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 Light" panose="02020403020101020101" pitchFamily="18" charset="-127"/>
                  <a:ea typeface="경기천년제목 Light" panose="02020403020101020101" pitchFamily="18" charset="-127"/>
                  <a:cs typeface="+mn-cs"/>
                </a:rPr>
                <a:t>다른 사진으로 시도할 수 있도록 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dirty="0" smtClean="0">
                  <a:solidFill>
                    <a:prstClr val="white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버튼 표시</a:t>
              </a:r>
              <a:endPara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endParaRPr>
            </a:p>
          </p:txBody>
        </p:sp>
        <p:cxnSp>
          <p:nvCxnSpPr>
            <p:cNvPr id="23" name="직선 화살표 연결선 22"/>
            <p:cNvCxnSpPr/>
            <p:nvPr/>
          </p:nvCxnSpPr>
          <p:spPr>
            <a:xfrm>
              <a:off x="4660963" y="5450347"/>
              <a:ext cx="2008910" cy="0"/>
            </a:xfrm>
            <a:prstGeom prst="straightConnector1">
              <a:avLst/>
            </a:prstGeom>
            <a:ln>
              <a:solidFill>
                <a:srgbClr val="ECEEE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직사각형 19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</p:spTree>
    <p:extLst>
      <p:ext uri="{BB962C8B-B14F-4D97-AF65-F5344CB8AC3E}">
        <p14:creationId xmlns:p14="http://schemas.microsoft.com/office/powerpoint/2010/main" val="75605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6326" y="1006455"/>
            <a:ext cx="7978435" cy="544156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9493804" y="1006455"/>
            <a:ext cx="2399533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데모 영상</a:t>
            </a:r>
            <a:endParaRPr kumimoji="0" lang="ko-KR" altLang="en-US" sz="4400" b="0" i="0" u="none" strike="noStrike" kern="1200" cap="none" spc="0" normalizeH="0" baseline="0" noProof="0" dirty="0" smtClean="0">
              <a:ln>
                <a:noFill/>
              </a:ln>
              <a:solidFill>
                <a:srgbClr val="ECEEED"/>
              </a:solidFill>
              <a:effectLst/>
              <a:uLnTx/>
              <a:uFillTx/>
              <a:latin typeface="경기천년제목 Light" panose="02020403020101020101" pitchFamily="18" charset="-127"/>
              <a:ea typeface="경기천년제목 Light" panose="02020403020101020101" pitchFamily="18" charset="-127"/>
              <a:cs typeface="+mn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</p:spTree>
    <p:extLst>
      <p:ext uri="{BB962C8B-B14F-4D97-AF65-F5344CB8AC3E}">
        <p14:creationId xmlns:p14="http://schemas.microsoft.com/office/powerpoint/2010/main" val="110714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985915" y="2366337"/>
            <a:ext cx="6179257" cy="25087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QnA</a:t>
            </a:r>
            <a:endParaRPr kumimoji="0" lang="en-US" altLang="ko-KR" sz="8000" b="0" i="0" u="none" strike="noStrike" kern="1200" cap="none" spc="0" normalizeH="0" baseline="0" noProof="0" dirty="0" smtClean="0">
              <a:ln>
                <a:noFill/>
              </a:ln>
              <a:solidFill>
                <a:srgbClr val="ECEEED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dirty="0" smtClean="0">
                <a:solidFill>
                  <a:srgbClr val="ECEEED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http://infolab.kunsan.ac.kr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6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430852" y="2860185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dirty="0" smtClean="0">
                <a:solidFill>
                  <a:srgbClr val="D72D5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감사합니다</a:t>
            </a:r>
            <a:r>
              <a:rPr lang="en-US" altLang="ko-KR" sz="4000" dirty="0" smtClean="0">
                <a:solidFill>
                  <a:srgbClr val="D72D5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.</a:t>
            </a:r>
            <a:endParaRPr kumimoji="0" lang="ko-KR" altLang="en-US" sz="4000" b="0" i="0" u="none" strike="noStrike" kern="1200" cap="none" spc="0" normalizeH="0" baseline="0" noProof="0" dirty="0" smtClean="0">
              <a:ln>
                <a:noFill/>
              </a:ln>
              <a:solidFill>
                <a:srgbClr val="D72D5A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137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목차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smtClean="0">
                <a:solidFill>
                  <a:srgbClr val="D72D5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치아 분석 앱</a:t>
            </a:r>
            <a:endParaRPr lang="ko-KR" altLang="en-US" sz="4000" dirty="0">
              <a:solidFill>
                <a:srgbClr val="D72D5A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/>
          <p:cNvSpPr/>
          <p:nvPr/>
        </p:nvSpPr>
        <p:spPr>
          <a:xfrm>
            <a:off x="8088450" y="2516133"/>
            <a:ext cx="2454766" cy="2454766"/>
          </a:xfrm>
          <a:prstGeom prst="ellipse">
            <a:avLst/>
          </a:prstGeom>
          <a:solidFill>
            <a:srgbClr val="D72D5A"/>
          </a:solidFill>
          <a:ln>
            <a:solidFill>
              <a:srgbClr val="EC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err="1" smtClean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QnA</a:t>
            </a:r>
            <a:endParaRPr lang="ko-KR" altLang="en-US" sz="3200" dirty="0">
              <a:solidFill>
                <a:srgbClr val="ECEEED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5934394" y="2516133"/>
            <a:ext cx="2454766" cy="2454766"/>
          </a:xfrm>
          <a:prstGeom prst="ellipse">
            <a:avLst/>
          </a:prstGeom>
          <a:solidFill>
            <a:srgbClr val="D72D5A"/>
          </a:solidFill>
          <a:ln>
            <a:solidFill>
              <a:srgbClr val="EC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 smtClean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데모 영상</a:t>
            </a:r>
            <a:endParaRPr lang="ko-KR" altLang="en-US" sz="3200" dirty="0">
              <a:solidFill>
                <a:srgbClr val="ECEEED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3734310" y="2516133"/>
            <a:ext cx="2454766" cy="2454766"/>
          </a:xfrm>
          <a:prstGeom prst="ellipse">
            <a:avLst/>
          </a:prstGeom>
          <a:solidFill>
            <a:srgbClr val="D72D5A"/>
          </a:solidFill>
          <a:ln>
            <a:solidFill>
              <a:srgbClr val="EC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 smtClean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과정</a:t>
            </a:r>
            <a:endParaRPr lang="en-US" altLang="ko-KR" sz="3200" dirty="0" smtClean="0">
              <a:solidFill>
                <a:srgbClr val="ECEEED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en-US" altLang="ko-KR" sz="3200" dirty="0" smtClean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&amp;</a:t>
            </a:r>
          </a:p>
          <a:p>
            <a:pPr algn="ctr"/>
            <a:r>
              <a:rPr lang="ko-KR" altLang="en-US" sz="3200" dirty="0" smtClean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사용법</a:t>
            </a:r>
            <a:endParaRPr lang="ko-KR" altLang="en-US" sz="3200" dirty="0">
              <a:solidFill>
                <a:srgbClr val="ECEEED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1478996" y="2516133"/>
            <a:ext cx="2454766" cy="2454766"/>
          </a:xfrm>
          <a:prstGeom prst="ellipse">
            <a:avLst/>
          </a:prstGeom>
          <a:solidFill>
            <a:srgbClr val="D72D5A"/>
          </a:solidFill>
          <a:ln>
            <a:solidFill>
              <a:srgbClr val="EC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 smtClean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소개</a:t>
            </a:r>
            <a:endParaRPr lang="ko-KR" altLang="en-US" sz="3200" dirty="0">
              <a:solidFill>
                <a:srgbClr val="ECEEED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976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400" dirty="0" smtClean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소개</a:t>
            </a:r>
            <a:endParaRPr kumimoji="0" lang="ko-KR" altLang="en-US" sz="4400" b="0" i="0" u="none" strike="noStrike" kern="1200" cap="none" spc="0" normalizeH="0" baseline="0" noProof="0" dirty="0" smtClean="0">
              <a:ln>
                <a:noFill/>
              </a:ln>
              <a:solidFill>
                <a:srgbClr val="ECEEED"/>
              </a:solidFill>
              <a:effectLst/>
              <a:uLnTx/>
              <a:uFillTx/>
              <a:latin typeface="경기천년제목 Light" panose="02020403020101020101" pitchFamily="18" charset="-127"/>
              <a:ea typeface="경기천년제목 Light" panose="02020403020101020101" pitchFamily="18" charset="-127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566" y="1702735"/>
            <a:ext cx="5753355" cy="3955432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2442" y="3680451"/>
            <a:ext cx="4391025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58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소개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566" y="1702735"/>
            <a:ext cx="5753355" cy="395543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2442" y="3680451"/>
            <a:ext cx="4391025" cy="256222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332190" y="1400587"/>
            <a:ext cx="8828686" cy="5134219"/>
          </a:xfrm>
          <a:prstGeom prst="rect">
            <a:avLst/>
          </a:prstGeom>
          <a:solidFill>
            <a:srgbClr val="D72D5A">
              <a:alpha val="83000"/>
            </a:srgbClr>
          </a:solidFill>
          <a:ln>
            <a:solidFill>
              <a:srgbClr val="EC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컴퓨터가 일정한 값을 통해 치아의 외관상 좋은지 조치가 필요한지 판단한다</a:t>
            </a:r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</a:t>
            </a:r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</p:spTree>
    <p:extLst>
      <p:ext uri="{BB962C8B-B14F-4D97-AF65-F5344CB8AC3E}">
        <p14:creationId xmlns:p14="http://schemas.microsoft.com/office/powerpoint/2010/main" val="91390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과정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53424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1.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모으기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412441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분류하기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8671459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noProof="0" dirty="0" smtClean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3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학습하기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24" y="2706378"/>
            <a:ext cx="3452293" cy="351859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873" y="2702537"/>
            <a:ext cx="3527013" cy="3522433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1459" y="3473492"/>
            <a:ext cx="3458684" cy="1775705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</p:spTree>
    <p:extLst>
      <p:ext uri="{BB962C8B-B14F-4D97-AF65-F5344CB8AC3E}">
        <p14:creationId xmlns:p14="http://schemas.microsoft.com/office/powerpoint/2010/main" val="3848492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과정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53424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1.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모으기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412441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2.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분류하기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8671459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3.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학습하기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24" y="2706378"/>
            <a:ext cx="3452293" cy="351859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873" y="2702537"/>
            <a:ext cx="3527013" cy="3522433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1459" y="3473492"/>
            <a:ext cx="3458684" cy="1775705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79780" y="1755157"/>
            <a:ext cx="3602368" cy="4559726"/>
          </a:xfrm>
          <a:prstGeom prst="rect">
            <a:avLst/>
          </a:prstGeom>
          <a:solidFill>
            <a:srgbClr val="D72D5A">
              <a:alpha val="83000"/>
            </a:srgbClr>
          </a:solidFill>
          <a:ln>
            <a:solidFill>
              <a:srgbClr val="EC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Google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이미지 검색</a:t>
            </a:r>
            <a:endParaRPr lang="en-US" altLang="ko-KR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추출</a:t>
            </a:r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</p:spTree>
    <p:extLst>
      <p:ext uri="{BB962C8B-B14F-4D97-AF65-F5344CB8AC3E}">
        <p14:creationId xmlns:p14="http://schemas.microsoft.com/office/powerpoint/2010/main" val="326068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과정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53424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1.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모으기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412441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2.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분류하기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8671459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3.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학습하기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24" y="2706378"/>
            <a:ext cx="3452293" cy="351859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873" y="2702537"/>
            <a:ext cx="3527013" cy="3522433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1459" y="3473492"/>
            <a:ext cx="3458684" cy="1775705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4222195" y="1755157"/>
            <a:ext cx="3602368" cy="4559726"/>
          </a:xfrm>
          <a:prstGeom prst="rect">
            <a:avLst/>
          </a:prstGeom>
          <a:solidFill>
            <a:srgbClr val="D72D5A">
              <a:alpha val="83000"/>
            </a:srgbClr>
          </a:solidFill>
          <a:ln>
            <a:solidFill>
              <a:srgbClr val="EC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Annotation Tool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를 이용해</a:t>
            </a:r>
            <a:endParaRPr lang="en-US" altLang="ko-KR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치아의 금니</a:t>
            </a:r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dirty="0" err="1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은니</a:t>
            </a:r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충치</a:t>
            </a:r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</a:p>
          <a:p>
            <a:pPr algn="ctr"/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일반 치아</a:t>
            </a:r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형태로 분류하여</a:t>
            </a:r>
            <a:endParaRPr lang="en-US" altLang="ko-KR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JSON 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형태로 저장</a:t>
            </a:r>
            <a:endParaRPr lang="ko-KR" altLang="en-US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</p:spTree>
    <p:extLst>
      <p:ext uri="{BB962C8B-B14F-4D97-AF65-F5344CB8AC3E}">
        <p14:creationId xmlns:p14="http://schemas.microsoft.com/office/powerpoint/2010/main" val="1510628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과정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53424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1.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모으기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412441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2.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분류하기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8671459" y="1755157"/>
            <a:ext cx="322187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3.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데이터 학습하기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24" y="2706378"/>
            <a:ext cx="3452293" cy="351859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873" y="2702537"/>
            <a:ext cx="3527013" cy="3522433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1459" y="3473492"/>
            <a:ext cx="3458684" cy="1775705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8589632" y="1755157"/>
            <a:ext cx="3602368" cy="4559726"/>
          </a:xfrm>
          <a:prstGeom prst="rect">
            <a:avLst/>
          </a:prstGeom>
          <a:solidFill>
            <a:srgbClr val="D72D5A">
              <a:alpha val="83000"/>
            </a:srgbClr>
          </a:solidFill>
          <a:ln>
            <a:solidFill>
              <a:srgbClr val="EC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Mask R-CNN</a:t>
            </a:r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을 바탕으로</a:t>
            </a:r>
            <a:endParaRPr lang="en-US" altLang="ko-KR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데이터를 학습</a:t>
            </a:r>
            <a:endParaRPr lang="en-US" altLang="ko-KR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</p:spTree>
    <p:extLst>
      <p:ext uri="{BB962C8B-B14F-4D97-AF65-F5344CB8AC3E}">
        <p14:creationId xmlns:p14="http://schemas.microsoft.com/office/powerpoint/2010/main" val="74496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9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6447201" y="2223261"/>
            <a:ext cx="2339340" cy="3329940"/>
          </a:xfrm>
          <a:prstGeom prst="rect">
            <a:avLst/>
          </a:prstGeom>
          <a:solidFill>
            <a:srgbClr val="D72D5A"/>
          </a:solidFill>
          <a:ln>
            <a:solidFill>
              <a:srgbClr val="ECEE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API Web Server</a:t>
            </a:r>
          </a:p>
          <a:p>
            <a:pPr algn="ctr"/>
            <a:r>
              <a:rPr lang="en-US" altLang="ko-KR" sz="16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With Deep Learning</a:t>
            </a:r>
            <a:endParaRPr lang="ko-KR" altLang="en-US" sz="16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039989" y="1006455"/>
            <a:ext cx="1853348" cy="74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CEEED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과정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424" y="147670"/>
            <a:ext cx="2804568" cy="7974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D72D5A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치아 분석 앱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257751" y="975769"/>
            <a:ext cx="11635586" cy="0"/>
          </a:xfrm>
          <a:prstGeom prst="line">
            <a:avLst/>
          </a:prstGeom>
          <a:ln>
            <a:solidFill>
              <a:srgbClr val="ECEE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r="586"/>
          <a:stretch/>
        </p:blipFill>
        <p:spPr>
          <a:xfrm>
            <a:off x="2957992" y="1941447"/>
            <a:ext cx="2027873" cy="3893568"/>
          </a:xfrm>
          <a:prstGeom prst="rect">
            <a:avLst/>
          </a:prstGeom>
        </p:spPr>
      </p:pic>
      <p:cxnSp>
        <p:nvCxnSpPr>
          <p:cNvPr id="16" name="직선 화살표 연결선 15"/>
          <p:cNvCxnSpPr/>
          <p:nvPr/>
        </p:nvCxnSpPr>
        <p:spPr>
          <a:xfrm>
            <a:off x="4709841" y="3168869"/>
            <a:ext cx="2042160" cy="0"/>
          </a:xfrm>
          <a:prstGeom prst="straightConnector1">
            <a:avLst/>
          </a:prstGeom>
          <a:ln>
            <a:solidFill>
              <a:srgbClr val="ECEEE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>
            <a:off x="4671741" y="4723349"/>
            <a:ext cx="2042160" cy="0"/>
          </a:xfrm>
          <a:prstGeom prst="straightConnector1">
            <a:avLst/>
          </a:prstGeom>
          <a:ln>
            <a:solidFill>
              <a:srgbClr val="ECEEED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0338652" y="6416566"/>
            <a:ext cx="1853348" cy="441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군산대학교 </a:t>
            </a:r>
            <a:r>
              <a:rPr lang="en-US" altLang="ko-KR" sz="1400" dirty="0">
                <a:solidFill>
                  <a:srgbClr val="ECEEED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Info Lab.</a:t>
            </a:r>
          </a:p>
        </p:txBody>
      </p:sp>
    </p:spTree>
    <p:extLst>
      <p:ext uri="{BB962C8B-B14F-4D97-AF65-F5344CB8AC3E}">
        <p14:creationId xmlns:p14="http://schemas.microsoft.com/office/powerpoint/2010/main" val="125679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410</Words>
  <Application>Microsoft Office PowerPoint</Application>
  <PresentationFormat>와이드스크린</PresentationFormat>
  <Paragraphs>99</Paragraphs>
  <Slides>16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맑은 고딕</vt:lpstr>
      <vt:lpstr>경기천년제목 Light</vt:lpstr>
      <vt:lpstr>Arial</vt:lpstr>
      <vt:lpstr>경기천년제목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MCA</dc:creator>
  <cp:lastModifiedBy>MCA</cp:lastModifiedBy>
  <cp:revision>49</cp:revision>
  <dcterms:created xsi:type="dcterms:W3CDTF">2019-05-19T19:39:16Z</dcterms:created>
  <dcterms:modified xsi:type="dcterms:W3CDTF">2019-06-04T10:32:21Z</dcterms:modified>
</cp:coreProperties>
</file>

<file path=docProps/thumbnail.jpeg>
</file>